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96" r:id="rId3"/>
    <p:sldId id="297" r:id="rId4"/>
    <p:sldId id="298" r:id="rId5"/>
    <p:sldId id="299" r:id="rId6"/>
    <p:sldId id="300" r:id="rId7"/>
    <p:sldId id="302" r:id="rId8"/>
    <p:sldId id="354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22" r:id="rId21"/>
    <p:sldId id="323" r:id="rId22"/>
    <p:sldId id="324" r:id="rId23"/>
    <p:sldId id="325" r:id="rId24"/>
    <p:sldId id="326" r:id="rId25"/>
    <p:sldId id="327" r:id="rId26"/>
    <p:sldId id="29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27/10/2020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12: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“Model Jaringan (</a:t>
            </a:r>
            <a:r>
              <a:rPr lang="en-US" sz="3600" dirty="0" err="1">
                <a:solidFill>
                  <a:srgbClr val="FF0000"/>
                </a:solidFill>
              </a:rPr>
              <a:t>Lanjutan</a:t>
            </a:r>
            <a:r>
              <a:rPr lang="id-ID" sz="3600" dirty="0">
                <a:solidFill>
                  <a:srgbClr val="FF0000"/>
                </a:solidFill>
              </a:rPr>
              <a:t>)</a:t>
            </a:r>
            <a:r>
              <a:rPr lang="en-US" sz="3600" dirty="0">
                <a:solidFill>
                  <a:srgbClr val="FF0000"/>
                </a:solidFill>
              </a:rPr>
              <a:t> – File </a:t>
            </a:r>
            <a:r>
              <a:rPr lang="en-US" sz="3600" dirty="0" err="1">
                <a:solidFill>
                  <a:srgbClr val="FF0000"/>
                </a:solidFill>
              </a:rPr>
              <a:t>ke</a:t>
            </a:r>
            <a:r>
              <a:rPr lang="en-US" sz="3600" dirty="0">
                <a:solidFill>
                  <a:srgbClr val="FF0000"/>
                </a:solidFill>
              </a:rPr>
              <a:t> 1</a:t>
            </a:r>
            <a:r>
              <a:rPr lang="id-ID" sz="36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995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742268"/>
          </a:xfrm>
        </p:spPr>
        <p:txBody>
          <a:bodyPr/>
          <a:lstStyle/>
          <a:p>
            <a:r>
              <a:rPr lang="id-ID" dirty="0"/>
              <a:t>Carilah jarak terpendek dari titik a ke titik z pada graf Gambar dibawah ini dengan algoritma Djikstraa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18" y="3133048"/>
            <a:ext cx="6151300" cy="29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517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622080"/>
            <a:ext cx="8596668" cy="1555067"/>
          </a:xfrm>
        </p:spPr>
        <p:txBody>
          <a:bodyPr/>
          <a:lstStyle/>
          <a:p>
            <a:r>
              <a:rPr lang="id-ID" dirty="0"/>
              <a:t>Pada kasus ini, semua garisnya tak berarah, jadi semua jalurnya dipandang sebagai jalur 2 arah.</a:t>
            </a:r>
          </a:p>
          <a:p>
            <a:r>
              <a:rPr lang="id-ID" dirty="0"/>
              <a:t>Perhatikan bahwa dalam iterasinya tidak perlu semua titik diuji. </a:t>
            </a:r>
          </a:p>
          <a:p>
            <a:r>
              <a:rPr lang="id-ID" dirty="0"/>
              <a:t>Iterasi akan berhenti jika titik tujuan sudah menjadi titik permanen.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1" y="2103834"/>
            <a:ext cx="7891758" cy="469408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66706" y="2971350"/>
            <a:ext cx="2849637" cy="21376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2000" b="1" dirty="0">
                <a:solidFill>
                  <a:srgbClr val="FF0000"/>
                </a:solidFill>
              </a:rPr>
              <a:t>Contoh 8.15, iterasi tetap dihentikan setelah titik tujuan (=z) menjadi permanen meskipun titik f belum menjadi titik permanen.</a:t>
            </a:r>
          </a:p>
        </p:txBody>
      </p:sp>
    </p:spTree>
    <p:extLst>
      <p:ext uri="{BB962C8B-B14F-4D97-AF65-F5344CB8AC3E}">
        <p14:creationId xmlns:p14="http://schemas.microsoft.com/office/powerpoint/2010/main" val="416569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3546"/>
            <a:ext cx="8596668" cy="1320800"/>
          </a:xfrm>
        </p:spPr>
        <p:txBody>
          <a:bodyPr/>
          <a:lstStyle/>
          <a:p>
            <a:r>
              <a:rPr lang="id-ID" dirty="0"/>
              <a:t>8.3.2 Algoritma Warshall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4249"/>
            <a:ext cx="8596668" cy="5444894"/>
          </a:xfrm>
        </p:spPr>
        <p:txBody>
          <a:bodyPr/>
          <a:lstStyle/>
          <a:p>
            <a:r>
              <a:rPr lang="id-ID" dirty="0"/>
              <a:t>Algoritma Djikstraa bertujuan untuk mencari jalur terpendek dari suatu titik ke titik lain.</a:t>
            </a:r>
          </a:p>
          <a:p>
            <a:r>
              <a:rPr lang="id-ID" dirty="0"/>
              <a:t>Apabila diinginkan untuk mencari jarak terpendek dari semua titik ke semua titik maka algoritma Djikstraa harus dilakukan berulang-ulang sebanyak jumlah titiknya.</a:t>
            </a:r>
          </a:p>
          <a:p>
            <a:r>
              <a:rPr lang="id-ID" dirty="0"/>
              <a:t>Jika demikian, maka efisiensinya menjadi buruk.</a:t>
            </a:r>
          </a:p>
          <a:p>
            <a:endParaRPr lang="id-ID" dirty="0"/>
          </a:p>
          <a:p>
            <a:r>
              <a:rPr lang="id-ID" dirty="0"/>
              <a:t>Algoritma Warshall merupakan algoritma yang lebih efisien untuk mencari jarak terpendek dari semua titik ke semua titik.</a:t>
            </a:r>
          </a:p>
          <a:p>
            <a:endParaRPr lang="id-ID" dirty="0"/>
          </a:p>
          <a:p>
            <a:r>
              <a:rPr lang="id-ID" dirty="0"/>
              <a:t>Algoritma Warshall untuk mencari path terpendek merupakan algoritma yang sederhana dan mudah diimplementasinya.</a:t>
            </a:r>
          </a:p>
          <a:p>
            <a:r>
              <a:rPr lang="id-ID" dirty="0"/>
              <a:t>Prinsip dasarnya tidak jauh berbeda dengan algoritma Djikstraa. </a:t>
            </a:r>
          </a:p>
          <a:p>
            <a:r>
              <a:rPr lang="id-ID" dirty="0"/>
              <a:t>Pada iterasi ke-1, dihitung jarak terpendek dari semua titik ke semua titik apabila pathnya melalui titik v</a:t>
            </a:r>
            <a:r>
              <a:rPr lang="id-ID" baseline="-25000" dirty="0"/>
              <a:t>1</a:t>
            </a:r>
            <a:r>
              <a:rPr lang="id-ID" dirty="0"/>
              <a:t>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490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3" y="558800"/>
            <a:ext cx="8345354" cy="58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4742" y="352866"/>
            <a:ext cx="7141030" cy="5957344"/>
            <a:chOff x="3979159" y="2001009"/>
            <a:chExt cx="4233681" cy="35319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159" y="2001009"/>
              <a:ext cx="4233681" cy="28559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2689" y="4871505"/>
              <a:ext cx="545593" cy="661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85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1074274"/>
            <a:ext cx="8650514" cy="46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3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800325"/>
          </a:xfrm>
        </p:spPr>
        <p:txBody>
          <a:bodyPr/>
          <a:lstStyle/>
          <a:p>
            <a:r>
              <a:rPr lang="id-ID" dirty="0"/>
              <a:t>Carilah path terpendek dari titik </a:t>
            </a:r>
            <a:r>
              <a:rPr lang="id-ID" b="1" dirty="0"/>
              <a:t>v</a:t>
            </a:r>
            <a:r>
              <a:rPr lang="id-ID" b="1" baseline="-25000" dirty="0"/>
              <a:t>i</a:t>
            </a:r>
            <a:r>
              <a:rPr lang="id-ID" dirty="0"/>
              <a:t> ke titik </a:t>
            </a:r>
            <a:r>
              <a:rPr lang="id-ID" b="1" dirty="0"/>
              <a:t>v</a:t>
            </a:r>
            <a:r>
              <a:rPr lang="id-ID" b="1" baseline="-25000" dirty="0"/>
              <a:t>j</a:t>
            </a:r>
            <a:r>
              <a:rPr lang="id-ID" dirty="0"/>
              <a:t> (i, j = 1, 2, ..., 6) graf berarah berlabel pada Gambar di bawah ini.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29" y="3191103"/>
            <a:ext cx="5893286" cy="33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0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77" y="29029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6" y="979714"/>
            <a:ext cx="7742886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3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9" y="1444171"/>
            <a:ext cx="6750086" cy="40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6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3778" y="1161870"/>
            <a:ext cx="8157702" cy="4745446"/>
            <a:chOff x="3979159" y="2738626"/>
            <a:chExt cx="4233681" cy="24627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9159" y="2738626"/>
              <a:ext cx="4233681" cy="138074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1351" y="4119373"/>
              <a:ext cx="4221489" cy="1082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05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8.3 Jalur Terpendek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32000"/>
            <a:ext cx="8596668" cy="4281713"/>
          </a:xfrm>
        </p:spPr>
        <p:txBody>
          <a:bodyPr>
            <a:normAutofit/>
          </a:bodyPr>
          <a:lstStyle/>
          <a:p>
            <a:r>
              <a:rPr lang="id-ID" dirty="0"/>
              <a:t>Permasalahannya adalah menemukan jalur (path) yang total jaraknya paling minimum.</a:t>
            </a:r>
          </a:p>
          <a:p>
            <a:endParaRPr lang="id-ID" dirty="0"/>
          </a:p>
          <a:p>
            <a:r>
              <a:rPr lang="id-ID" dirty="0"/>
              <a:t>Ada beberapa jenis permasalahan jalur terpendek:</a:t>
            </a:r>
          </a:p>
          <a:p>
            <a:pPr marL="900113">
              <a:buFont typeface="+mj-lt"/>
              <a:buAutoNum type="arabicPeriod"/>
            </a:pPr>
            <a:r>
              <a:rPr lang="id-ID" dirty="0"/>
              <a:t>Jalur terpendek antara 2 buah titik.</a:t>
            </a:r>
          </a:p>
          <a:p>
            <a:pPr marL="900113">
              <a:buFont typeface="+mj-lt"/>
              <a:buAutoNum type="arabicPeriod"/>
            </a:pPr>
            <a:r>
              <a:rPr lang="id-ID" dirty="0"/>
              <a:t>Jalur terpendek antara semua pasangan titik dalam graf.</a:t>
            </a:r>
          </a:p>
          <a:p>
            <a:pPr marL="900113">
              <a:buFont typeface="+mj-lt"/>
              <a:buAutoNum type="arabicPeriod"/>
            </a:pPr>
            <a:r>
              <a:rPr lang="id-ID" dirty="0"/>
              <a:t>Jalur terpendek dari suatu titik ke semua titik lain.</a:t>
            </a:r>
          </a:p>
          <a:p>
            <a:endParaRPr lang="id-ID" dirty="0"/>
          </a:p>
          <a:p>
            <a:r>
              <a:rPr lang="id-ID" dirty="0"/>
              <a:t>Ada beberapa variasi permasalahan jalur terpendek, misalnya lajur terpendek antara 2 buah titik dengan tembahan syarat harus melalui suatu titik lain, jalur “terpendek” kedua, ketiga, dan seterusnya.</a:t>
            </a:r>
          </a:p>
        </p:txBody>
      </p:sp>
    </p:spTree>
    <p:extLst>
      <p:ext uri="{BB962C8B-B14F-4D97-AF65-F5344CB8AC3E}">
        <p14:creationId xmlns:p14="http://schemas.microsoft.com/office/powerpoint/2010/main" val="265239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275117"/>
            <a:ext cx="7808688" cy="61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0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4812" y="704963"/>
            <a:ext cx="9043976" cy="5391039"/>
            <a:chOff x="3973063" y="2604514"/>
            <a:chExt cx="4245873" cy="25309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3063" y="2604514"/>
              <a:ext cx="4245873" cy="164897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3063" y="4321625"/>
              <a:ext cx="3959360" cy="81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89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0" y="1763485"/>
            <a:ext cx="9427152" cy="35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420084"/>
            <a:ext cx="7605486" cy="59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08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50" y="805541"/>
            <a:ext cx="7973644" cy="54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8" y="602343"/>
            <a:ext cx="7788586" cy="56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87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4059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/>
              <a:t>Lanjut</a:t>
            </a:r>
            <a:r>
              <a:rPr lang="en-US" sz="6000" b="1" dirty="0"/>
              <a:t> </a:t>
            </a:r>
            <a:r>
              <a:rPr lang="en-US" sz="6000" b="1" dirty="0" err="1"/>
              <a:t>ke</a:t>
            </a:r>
            <a:r>
              <a:rPr lang="en-US" sz="6000" b="1" dirty="0"/>
              <a:t> File 2</a:t>
            </a:r>
            <a:endParaRPr lang="id-ID" sz="6000" b="1" dirty="0"/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8.3.1 Algoritma Djikstraa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Merupakan algoritma untuk mencari jalur terpendek antara 2 titik.</a:t>
            </a:r>
          </a:p>
          <a:p>
            <a:endParaRPr lang="id-ID" dirty="0"/>
          </a:p>
          <a:p>
            <a:r>
              <a:rPr lang="id-ID" dirty="0"/>
              <a:t>Misalnya G adalah graf berlabel (berarah atau tidak berarah) dengan titik-titik V(G) = {v</a:t>
            </a:r>
            <a:r>
              <a:rPr lang="id-ID" baseline="-25000" dirty="0"/>
              <a:t>1</a:t>
            </a:r>
            <a:r>
              <a:rPr lang="id-ID" dirty="0"/>
              <a:t>, v</a:t>
            </a:r>
            <a:r>
              <a:rPr lang="id-ID" baseline="-25000" dirty="0"/>
              <a:t>2</a:t>
            </a:r>
            <a:r>
              <a:rPr lang="id-ID" dirty="0"/>
              <a:t>, ..., v</a:t>
            </a:r>
            <a:r>
              <a:rPr lang="id-ID" baseline="-25000" dirty="0"/>
              <a:t>n</a:t>
            </a:r>
            <a:r>
              <a:rPr lang="id-ID" dirty="0"/>
              <a:t>} dan path terpendek yang dicari adalah dari v</a:t>
            </a:r>
            <a:r>
              <a:rPr lang="id-ID" baseline="-25000" dirty="0"/>
              <a:t>1 </a:t>
            </a:r>
            <a:r>
              <a:rPr lang="id-ID" dirty="0"/>
              <a:t>ke v</a:t>
            </a:r>
            <a:r>
              <a:rPr lang="id-ID" baseline="-25000" dirty="0"/>
              <a:t>n</a:t>
            </a:r>
            <a:r>
              <a:rPr lang="id-ID" dirty="0"/>
              <a:t>.</a:t>
            </a:r>
          </a:p>
          <a:p>
            <a:endParaRPr lang="id-ID" dirty="0"/>
          </a:p>
          <a:p>
            <a:r>
              <a:rPr lang="id-ID" dirty="0"/>
              <a:t>Dalam iterasinya, algoritma akan mencari satu titik yang jumlah bobotnya dari titik 1 terkecil.</a:t>
            </a:r>
          </a:p>
          <a:p>
            <a:endParaRPr lang="id-ID" dirty="0"/>
          </a:p>
          <a:p>
            <a:r>
              <a:rPr lang="id-ID" dirty="0"/>
              <a:t>Titik-titik yang terpilih dipisahkan (disebut </a:t>
            </a:r>
            <a:r>
              <a:rPr lang="id-ID" b="1" dirty="0"/>
              <a:t>titik permanen</a:t>
            </a:r>
            <a:r>
              <a:rPr lang="id-ID" dirty="0"/>
              <a:t>), dan titik-titik tersebut tidak diperhatikan lagi dalam iterasi berikutnya.</a:t>
            </a:r>
          </a:p>
        </p:txBody>
      </p:sp>
    </p:spTree>
    <p:extLst>
      <p:ext uri="{BB962C8B-B14F-4D97-AF65-F5344CB8AC3E}">
        <p14:creationId xmlns:p14="http://schemas.microsoft.com/office/powerpoint/2010/main" val="371059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558" y="2039256"/>
            <a:ext cx="8295914" cy="28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4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948870"/>
            <a:ext cx="8476342" cy="49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1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8.14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727754"/>
          </a:xfrm>
        </p:spPr>
        <p:txBody>
          <a:bodyPr/>
          <a:lstStyle/>
          <a:p>
            <a:r>
              <a:rPr lang="id-ID" dirty="0"/>
              <a:t>Carilah jalur terpendek dari titik v</a:t>
            </a:r>
            <a:r>
              <a:rPr lang="id-ID" baseline="-25000" dirty="0"/>
              <a:t>1</a:t>
            </a:r>
            <a:r>
              <a:rPr lang="id-ID" dirty="0"/>
              <a:t> ke v</a:t>
            </a:r>
            <a:r>
              <a:rPr lang="id-ID" baseline="-25000" dirty="0"/>
              <a:t>7</a:t>
            </a:r>
            <a:r>
              <a:rPr lang="id-ID" dirty="0"/>
              <a:t> dalam graf berarah berlabel Gambar dibawah.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68" y="3118534"/>
            <a:ext cx="7130522" cy="31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8"/>
          <p:cNvGrpSpPr>
            <a:grpSpLocks/>
          </p:cNvGrpSpPr>
          <p:nvPr/>
        </p:nvGrpSpPr>
        <p:grpSpPr bwMode="auto">
          <a:xfrm>
            <a:off x="5549439" y="4161066"/>
            <a:ext cx="784225" cy="476250"/>
            <a:chOff x="7162800" y="2957155"/>
            <a:chExt cx="783650" cy="476310"/>
          </a:xfrm>
        </p:grpSpPr>
        <p:sp>
          <p:nvSpPr>
            <p:cNvPr id="5" name="TextBox 199"/>
            <p:cNvSpPr txBox="1">
              <a:spLocks noChangeArrowheads="1"/>
            </p:cNvSpPr>
            <p:nvPr/>
          </p:nvSpPr>
          <p:spPr bwMode="auto">
            <a:xfrm>
              <a:off x="7162800" y="2971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id-ID" altLang="id-ID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27"/>
            <p:cNvSpPr txBox="1">
              <a:spLocks noChangeArrowheads="1"/>
            </p:cNvSpPr>
            <p:nvPr/>
          </p:nvSpPr>
          <p:spPr bwMode="auto">
            <a:xfrm>
              <a:off x="7476450" y="2957155"/>
              <a:ext cx="470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id-ID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195"/>
          <p:cNvGrpSpPr>
            <a:grpSpLocks/>
          </p:cNvGrpSpPr>
          <p:nvPr/>
        </p:nvGrpSpPr>
        <p:grpSpPr bwMode="auto">
          <a:xfrm>
            <a:off x="6092364" y="1436916"/>
            <a:ext cx="762000" cy="481013"/>
            <a:chOff x="7162800" y="2952690"/>
            <a:chExt cx="762000" cy="480775"/>
          </a:xfrm>
        </p:grpSpPr>
        <p:sp>
          <p:nvSpPr>
            <p:cNvPr id="8" name="TextBox 196"/>
            <p:cNvSpPr txBox="1">
              <a:spLocks noChangeArrowheads="1"/>
            </p:cNvSpPr>
            <p:nvPr/>
          </p:nvSpPr>
          <p:spPr bwMode="auto">
            <a:xfrm>
              <a:off x="7162800" y="2971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id-ID" altLang="id-ID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27"/>
            <p:cNvSpPr txBox="1">
              <a:spLocks noChangeArrowheads="1"/>
            </p:cNvSpPr>
            <p:nvPr/>
          </p:nvSpPr>
          <p:spPr bwMode="auto">
            <a:xfrm>
              <a:off x="7468970" y="2952690"/>
              <a:ext cx="4558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id-ID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184"/>
          <p:cNvGrpSpPr>
            <a:grpSpLocks/>
          </p:cNvGrpSpPr>
          <p:nvPr/>
        </p:nvGrpSpPr>
        <p:grpSpPr bwMode="auto">
          <a:xfrm>
            <a:off x="3806364" y="1494066"/>
            <a:ext cx="609600" cy="481013"/>
            <a:chOff x="7162800" y="2952690"/>
            <a:chExt cx="609600" cy="480775"/>
          </a:xfrm>
        </p:grpSpPr>
        <p:sp>
          <p:nvSpPr>
            <p:cNvPr id="11" name="TextBox 182"/>
            <p:cNvSpPr txBox="1">
              <a:spLocks noChangeArrowheads="1"/>
            </p:cNvSpPr>
            <p:nvPr/>
          </p:nvSpPr>
          <p:spPr bwMode="auto">
            <a:xfrm>
              <a:off x="7162800" y="297180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id-ID" altLang="id-ID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27"/>
            <p:cNvSpPr txBox="1">
              <a:spLocks noChangeArrowheads="1"/>
            </p:cNvSpPr>
            <p:nvPr/>
          </p:nvSpPr>
          <p:spPr bwMode="auto">
            <a:xfrm>
              <a:off x="7445066" y="2952690"/>
              <a:ext cx="3273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id-ID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66"/>
          <p:cNvGrpSpPr>
            <a:grpSpLocks/>
          </p:cNvGrpSpPr>
          <p:nvPr/>
        </p:nvGrpSpPr>
        <p:grpSpPr bwMode="auto">
          <a:xfrm>
            <a:off x="840914" y="1817916"/>
            <a:ext cx="5403850" cy="2438400"/>
            <a:chOff x="609600" y="2133600"/>
            <a:chExt cx="5403880" cy="2438400"/>
          </a:xfrm>
        </p:grpSpPr>
        <p:cxnSp>
          <p:nvCxnSpPr>
            <p:cNvPr id="14" name="Straight Arrow Connector 8"/>
            <p:cNvCxnSpPr>
              <a:cxnSpLocks noChangeShapeType="1"/>
              <a:stCxn id="21" idx="6"/>
              <a:endCxn id="18" idx="2"/>
            </p:cNvCxnSpPr>
            <p:nvPr/>
          </p:nvCxnSpPr>
          <p:spPr bwMode="auto">
            <a:xfrm>
              <a:off x="2171700" y="2451100"/>
              <a:ext cx="1409700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Box 28"/>
            <p:cNvSpPr txBox="1">
              <a:spLocks noChangeArrowheads="1"/>
            </p:cNvSpPr>
            <p:nvPr/>
          </p:nvSpPr>
          <p:spPr bwMode="auto">
            <a:xfrm>
              <a:off x="2743200" y="4233446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2"/>
            <p:cNvSpPr>
              <a:spLocks noChangeArrowheads="1"/>
            </p:cNvSpPr>
            <p:nvPr/>
          </p:nvSpPr>
          <p:spPr bwMode="auto">
            <a:xfrm>
              <a:off x="5486427" y="40640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7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17" name="Oval 3"/>
            <p:cNvSpPr>
              <a:spLocks noChangeArrowheads="1"/>
            </p:cNvSpPr>
            <p:nvPr/>
          </p:nvSpPr>
          <p:spPr bwMode="auto">
            <a:xfrm>
              <a:off x="5486427" y="22352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6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3581416" y="22352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4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19" name="Oval 6"/>
            <p:cNvSpPr>
              <a:spLocks noChangeArrowheads="1"/>
            </p:cNvSpPr>
            <p:nvPr/>
          </p:nvSpPr>
          <p:spPr bwMode="auto">
            <a:xfrm>
              <a:off x="1714506" y="40640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3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20" name="Oval 3"/>
            <p:cNvSpPr>
              <a:spLocks noChangeArrowheads="1"/>
            </p:cNvSpPr>
            <p:nvPr/>
          </p:nvSpPr>
          <p:spPr bwMode="auto">
            <a:xfrm>
              <a:off x="609600" y="31496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1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21" name="Oval 3"/>
            <p:cNvSpPr>
              <a:spLocks noChangeArrowheads="1"/>
            </p:cNvSpPr>
            <p:nvPr/>
          </p:nvSpPr>
          <p:spPr bwMode="auto">
            <a:xfrm>
              <a:off x="1714506" y="2236788"/>
              <a:ext cx="457203" cy="428625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2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22" name="Oval 3"/>
            <p:cNvSpPr>
              <a:spLocks noChangeArrowheads="1"/>
            </p:cNvSpPr>
            <p:nvPr/>
          </p:nvSpPr>
          <p:spPr bwMode="auto">
            <a:xfrm>
              <a:off x="3581416" y="4064000"/>
              <a:ext cx="457203" cy="431800"/>
            </a:xfrm>
            <a:prstGeom prst="ellipse">
              <a:avLst/>
            </a:prstGeom>
            <a:solidFill>
              <a:srgbClr val="006600">
                <a:lumMod val="20000"/>
                <a:lumOff val="80000"/>
              </a:srgbClr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36000" tIns="36000" rIns="36000" bIns="36000" anchor="b" anchorCtr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v</a:t>
              </a:r>
              <a:r>
                <a:rPr kumimoji="0" lang="en-US" sz="2000" b="0" i="0" u="none" strike="noStrike" kern="0" cap="none" spc="0" normalizeH="0" baseline="-25000" noProof="0">
                  <a:ln>
                    <a:noFill/>
                  </a:ln>
                  <a:solidFill>
                    <a:srgbClr val="006600">
                      <a:lumMod val="75000"/>
                    </a:srgbClr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5</a:t>
              </a:r>
              <a:endParaRPr kumimoji="0" lang="id-ID" sz="2000" b="0" i="0" u="none" strike="noStrike" kern="0" cap="none" spc="0" normalizeH="0" baseline="-2500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23" name="TextBox 27"/>
            <p:cNvSpPr txBox="1">
              <a:spLocks noChangeArrowheads="1"/>
            </p:cNvSpPr>
            <p:nvPr/>
          </p:nvSpPr>
          <p:spPr bwMode="auto">
            <a:xfrm>
              <a:off x="1143000" y="26670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18"/>
            <p:cNvCxnSpPr>
              <a:cxnSpLocks noChangeShapeType="1"/>
              <a:stCxn id="19" idx="6"/>
              <a:endCxn id="22" idx="2"/>
            </p:cNvCxnSpPr>
            <p:nvPr/>
          </p:nvCxnSpPr>
          <p:spPr bwMode="auto">
            <a:xfrm>
              <a:off x="2171700" y="4279900"/>
              <a:ext cx="1409700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1"/>
            <p:cNvCxnSpPr>
              <a:cxnSpLocks noChangeShapeType="1"/>
              <a:stCxn id="20" idx="5"/>
              <a:endCxn id="19" idx="1"/>
            </p:cNvCxnSpPr>
            <p:nvPr/>
          </p:nvCxnSpPr>
          <p:spPr bwMode="auto">
            <a:xfrm rot="16200000" flipH="1">
              <a:off x="1086114" y="3431895"/>
              <a:ext cx="609072" cy="7816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1676400" y="31242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Straight Arrow Connector 18"/>
            <p:cNvCxnSpPr>
              <a:cxnSpLocks noChangeShapeType="1"/>
              <a:stCxn id="20" idx="7"/>
              <a:endCxn id="21" idx="3"/>
            </p:cNvCxnSpPr>
            <p:nvPr/>
          </p:nvCxnSpPr>
          <p:spPr bwMode="auto">
            <a:xfrm rot="5400000" flipH="1" flipV="1">
              <a:off x="1085834" y="2517215"/>
              <a:ext cx="609633" cy="7816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TextBox 27"/>
            <p:cNvSpPr txBox="1">
              <a:spLocks noChangeArrowheads="1"/>
            </p:cNvSpPr>
            <p:nvPr/>
          </p:nvSpPr>
          <p:spPr bwMode="auto">
            <a:xfrm>
              <a:off x="1143000" y="37338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Arrow Connector 18"/>
            <p:cNvCxnSpPr>
              <a:cxnSpLocks noChangeShapeType="1"/>
              <a:stCxn id="19" idx="0"/>
              <a:endCxn id="21" idx="4"/>
            </p:cNvCxnSpPr>
            <p:nvPr/>
          </p:nvCxnSpPr>
          <p:spPr bwMode="auto">
            <a:xfrm rot="5400000" flipH="1" flipV="1">
              <a:off x="1244203" y="3365103"/>
              <a:ext cx="1397794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27"/>
            <p:cNvSpPr txBox="1">
              <a:spLocks noChangeArrowheads="1"/>
            </p:cNvSpPr>
            <p:nvPr/>
          </p:nvSpPr>
          <p:spPr bwMode="auto">
            <a:xfrm>
              <a:off x="2286000" y="25908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Arrow Connector 18"/>
            <p:cNvCxnSpPr>
              <a:cxnSpLocks noChangeShapeType="1"/>
              <a:stCxn id="21" idx="5"/>
              <a:endCxn id="22" idx="1"/>
            </p:cNvCxnSpPr>
            <p:nvPr/>
          </p:nvCxnSpPr>
          <p:spPr bwMode="auto">
            <a:xfrm rot="16200000" flipH="1">
              <a:off x="2114534" y="2593414"/>
              <a:ext cx="1524033" cy="15436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TextBox 27"/>
            <p:cNvSpPr txBox="1">
              <a:spLocks noChangeArrowheads="1"/>
            </p:cNvSpPr>
            <p:nvPr/>
          </p:nvSpPr>
          <p:spPr bwMode="auto">
            <a:xfrm>
              <a:off x="2743200" y="21336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Arrow Connector 18"/>
            <p:cNvCxnSpPr>
              <a:cxnSpLocks noChangeShapeType="1"/>
              <a:stCxn id="19" idx="7"/>
              <a:endCxn id="18" idx="3"/>
            </p:cNvCxnSpPr>
            <p:nvPr/>
          </p:nvCxnSpPr>
          <p:spPr bwMode="auto">
            <a:xfrm rot="5400000" flipH="1" flipV="1">
              <a:off x="2114814" y="2593695"/>
              <a:ext cx="1523472" cy="15436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18"/>
            <p:cNvCxnSpPr>
              <a:cxnSpLocks noChangeShapeType="1"/>
              <a:stCxn id="22" idx="0"/>
              <a:endCxn id="18" idx="4"/>
            </p:cNvCxnSpPr>
            <p:nvPr/>
          </p:nvCxnSpPr>
          <p:spPr bwMode="auto">
            <a:xfrm rot="5400000" flipH="1" flipV="1">
              <a:off x="3111500" y="3365500"/>
              <a:ext cx="1397000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18"/>
            <p:cNvCxnSpPr>
              <a:cxnSpLocks noChangeShapeType="1"/>
              <a:stCxn id="18" idx="6"/>
              <a:endCxn id="17" idx="2"/>
            </p:cNvCxnSpPr>
            <p:nvPr/>
          </p:nvCxnSpPr>
          <p:spPr bwMode="auto">
            <a:xfrm>
              <a:off x="4038600" y="2451100"/>
              <a:ext cx="1447800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Arrow Connector 18"/>
            <p:cNvCxnSpPr>
              <a:cxnSpLocks noChangeShapeType="1"/>
              <a:stCxn id="17" idx="4"/>
              <a:endCxn id="16" idx="0"/>
            </p:cNvCxnSpPr>
            <p:nvPr/>
          </p:nvCxnSpPr>
          <p:spPr bwMode="auto">
            <a:xfrm rot="5400000">
              <a:off x="5016500" y="3365500"/>
              <a:ext cx="1397000" cy="1588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Arrow Connector 18"/>
            <p:cNvCxnSpPr>
              <a:cxnSpLocks noChangeShapeType="1"/>
              <a:stCxn id="22" idx="7"/>
              <a:endCxn id="17" idx="3"/>
            </p:cNvCxnSpPr>
            <p:nvPr/>
          </p:nvCxnSpPr>
          <p:spPr bwMode="auto">
            <a:xfrm rot="5400000" flipH="1" flipV="1">
              <a:off x="4000764" y="2574645"/>
              <a:ext cx="1523472" cy="15817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Arrow Connector 18"/>
            <p:cNvCxnSpPr>
              <a:cxnSpLocks noChangeShapeType="1"/>
              <a:stCxn id="18" idx="5"/>
              <a:endCxn id="16" idx="1"/>
            </p:cNvCxnSpPr>
            <p:nvPr/>
          </p:nvCxnSpPr>
          <p:spPr bwMode="auto">
            <a:xfrm rot="16200000" flipH="1">
              <a:off x="4000764" y="2574645"/>
              <a:ext cx="1523472" cy="158171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TextBox 27"/>
            <p:cNvSpPr txBox="1">
              <a:spLocks noChangeArrowheads="1"/>
            </p:cNvSpPr>
            <p:nvPr/>
          </p:nvSpPr>
          <p:spPr bwMode="auto">
            <a:xfrm>
              <a:off x="2209800" y="35814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27"/>
            <p:cNvSpPr txBox="1">
              <a:spLocks noChangeArrowheads="1"/>
            </p:cNvSpPr>
            <p:nvPr/>
          </p:nvSpPr>
          <p:spPr bwMode="auto">
            <a:xfrm>
              <a:off x="5715000" y="3166646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27"/>
            <p:cNvSpPr txBox="1">
              <a:spLocks noChangeArrowheads="1"/>
            </p:cNvSpPr>
            <p:nvPr/>
          </p:nvSpPr>
          <p:spPr bwMode="auto">
            <a:xfrm>
              <a:off x="4191000" y="25908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27"/>
            <p:cNvSpPr txBox="1">
              <a:spLocks noChangeArrowheads="1"/>
            </p:cNvSpPr>
            <p:nvPr/>
          </p:nvSpPr>
          <p:spPr bwMode="auto">
            <a:xfrm>
              <a:off x="3587720" y="3166646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27"/>
            <p:cNvSpPr txBox="1">
              <a:spLocks noChangeArrowheads="1"/>
            </p:cNvSpPr>
            <p:nvPr/>
          </p:nvSpPr>
          <p:spPr bwMode="auto">
            <a:xfrm>
              <a:off x="4654520" y="21336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27"/>
            <p:cNvSpPr txBox="1">
              <a:spLocks noChangeArrowheads="1"/>
            </p:cNvSpPr>
            <p:nvPr/>
          </p:nvSpPr>
          <p:spPr bwMode="auto">
            <a:xfrm>
              <a:off x="4267200" y="3733800"/>
              <a:ext cx="29848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kumimoji="0" lang="id-ID" altLang="id-ID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682164" y="370116"/>
            <a:ext cx="876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 8.14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Jarak Terpendek - Algoritma Djikstraa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377364" y="-87084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377364" y="4354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625764" y="3411768"/>
            <a:ext cx="2743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0850" indent="-1778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 Narrow" panose="020B0606020202030204" pitchFamily="34" charset="0"/>
              <a:buAutoNum type="arabicPeriod"/>
            </a:pP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awal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v1. </a:t>
            </a:r>
          </a:p>
          <a:p>
            <a:pPr lvl="1"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</a:t>
            </a:r>
          </a:p>
          <a:p>
            <a:pPr lvl="1"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permanen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id-ID" sz="1800" dirty="0" err="1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merah</a:t>
            </a:r>
            <a:r>
              <a:rPr lang="en-US" altLang="id-ID" sz="1800" dirty="0">
                <a:solidFill>
                  <a:srgbClr val="6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9" name="TextBox 27"/>
          <p:cNvSpPr txBox="1">
            <a:spLocks noChangeArrowheads="1"/>
          </p:cNvSpPr>
          <p:nvPr/>
        </p:nvSpPr>
        <p:spPr bwMode="auto">
          <a:xfrm>
            <a:off x="682164" y="326571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2"/>
          <p:cNvSpPr>
            <a:spLocks noChangeArrowheads="1"/>
          </p:cNvSpPr>
          <p:nvPr/>
        </p:nvSpPr>
        <p:spPr bwMode="auto">
          <a:xfrm>
            <a:off x="5717714" y="37483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5717714" y="19195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"/>
          <p:cNvSpPr>
            <a:spLocks noChangeArrowheads="1"/>
          </p:cNvSpPr>
          <p:nvPr/>
        </p:nvSpPr>
        <p:spPr bwMode="auto">
          <a:xfrm>
            <a:off x="3812714" y="19195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6"/>
          <p:cNvSpPr>
            <a:spLocks noChangeArrowheads="1"/>
          </p:cNvSpPr>
          <p:nvPr/>
        </p:nvSpPr>
        <p:spPr bwMode="auto">
          <a:xfrm>
            <a:off x="1945814" y="37483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3"/>
          <p:cNvSpPr>
            <a:spLocks noChangeArrowheads="1"/>
          </p:cNvSpPr>
          <p:nvPr/>
        </p:nvSpPr>
        <p:spPr bwMode="auto">
          <a:xfrm>
            <a:off x="840914" y="28339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3"/>
          <p:cNvSpPr>
            <a:spLocks noChangeArrowheads="1"/>
          </p:cNvSpPr>
          <p:nvPr/>
        </p:nvSpPr>
        <p:spPr bwMode="auto">
          <a:xfrm>
            <a:off x="1945814" y="1921104"/>
            <a:ext cx="457200" cy="428625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val 3"/>
          <p:cNvSpPr>
            <a:spLocks noChangeArrowheads="1"/>
          </p:cNvSpPr>
          <p:nvPr/>
        </p:nvSpPr>
        <p:spPr bwMode="auto">
          <a:xfrm>
            <a:off x="3812714" y="3748316"/>
            <a:ext cx="457200" cy="4318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 lIns="36000" tIns="36000" rIns="36000" bIns="36000" anchor="b" anchorCtr="1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0" lang="en-US" altLang="id-ID" sz="2000" b="0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kumimoji="0" lang="id-ID" altLang="id-ID" sz="2000" b="0" i="0" u="none" strike="noStrike" kern="0" cap="none" spc="0" normalizeH="0" baseline="-2500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605964" y="4561116"/>
            <a:ext cx="85344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31813" indent="-25876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 Narrow" panose="020B0606020202030204" pitchFamily="34" charset="0"/>
              <a:buAutoNum type="arabicPeriod" startAt="2"/>
            </a:pPr>
            <a:r>
              <a:rPr lang="en-US" altLang="id-ID" sz="1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Cari titik yg dapat dikunjungi langsung dr titik permanen terakhir</a:t>
            </a:r>
          </a:p>
          <a:p>
            <a:pPr lvl="1"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1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Utk titik yg belum punya nilai jarak. Set Nilai jarak = Nilai jarak titik permanen terakhir + jarak</a:t>
            </a:r>
          </a:p>
          <a:p>
            <a:pPr lvl="1"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id-ID" sz="18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Utk titik yg sudah punya nilai jarak. Set Nilai jarak = cari Minimum (nilai jarak sblmnya , (nilai jarak ttk permanen + jarak))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605964" y="5973991"/>
            <a:ext cx="876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3050" indent="-27305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 startAt="3"/>
              <a:defRPr/>
            </a:pPr>
            <a:r>
              <a:rPr lang="en-US">
                <a:solidFill>
                  <a:srgbClr val="006600">
                    <a:lumMod val="50000"/>
                  </a:srgbClr>
                </a:solidFill>
                <a:latin typeface="Arial" charset="0"/>
                <a:cs typeface="Arial" charset="0"/>
              </a:rPr>
              <a:t>Titik non permanen dgn nilai jarak terkecil dijadikan titik permanen (warna merah)</a:t>
            </a:r>
          </a:p>
        </p:txBody>
      </p:sp>
      <p:sp>
        <p:nvSpPr>
          <p:cNvPr id="59" name="TextBox 27"/>
          <p:cNvSpPr txBox="1">
            <a:spLocks noChangeArrowheads="1"/>
          </p:cNvSpPr>
          <p:nvPr/>
        </p:nvSpPr>
        <p:spPr bwMode="auto">
          <a:xfrm>
            <a:off x="1726739" y="166551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27"/>
          <p:cNvSpPr txBox="1">
            <a:spLocks noChangeArrowheads="1"/>
          </p:cNvSpPr>
          <p:nvPr/>
        </p:nvSpPr>
        <p:spPr bwMode="auto">
          <a:xfrm>
            <a:off x="1650539" y="385626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27"/>
          <p:cNvSpPr txBox="1">
            <a:spLocks noChangeArrowheads="1"/>
          </p:cNvSpPr>
          <p:nvPr/>
        </p:nvSpPr>
        <p:spPr bwMode="auto">
          <a:xfrm>
            <a:off x="4241339" y="3799116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27"/>
          <p:cNvSpPr txBox="1">
            <a:spLocks noChangeArrowheads="1"/>
          </p:cNvSpPr>
          <p:nvPr/>
        </p:nvSpPr>
        <p:spPr bwMode="auto">
          <a:xfrm>
            <a:off x="3730164" y="1589316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6701964" y="1817916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V4 : Min (10, 4+5) = 9</a:t>
            </a:r>
          </a:p>
        </p:txBody>
      </p:sp>
      <p:sp>
        <p:nvSpPr>
          <p:cNvPr id="64" name="TextBox 27"/>
          <p:cNvSpPr txBox="1">
            <a:spLocks noChangeArrowheads="1"/>
          </p:cNvSpPr>
          <p:nvPr/>
        </p:nvSpPr>
        <p:spPr bwMode="auto">
          <a:xfrm>
            <a:off x="6016164" y="1513116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320964" y="2198916"/>
            <a:ext cx="304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V4 : Min (9, 9+7) = 9 (tetap)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701964" y="2579916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V6 : Min (13, 9+2) = 11</a:t>
            </a:r>
          </a:p>
        </p:txBody>
      </p:sp>
      <p:sp>
        <p:nvSpPr>
          <p:cNvPr id="67" name="TextBox 27"/>
          <p:cNvSpPr txBox="1">
            <a:spLocks noChangeArrowheads="1"/>
          </p:cNvSpPr>
          <p:nvPr/>
        </p:nvSpPr>
        <p:spPr bwMode="auto">
          <a:xfrm>
            <a:off x="5482764" y="4180116"/>
            <a:ext cx="46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33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endParaRPr lang="id-ID" altLang="id-ID" sz="2000" b="1">
              <a:solidFill>
                <a:srgbClr val="3333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6701964" y="2960916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V7 : Min (17, 11+4) = 15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1672764" y="6364741"/>
            <a:ext cx="6096000" cy="369887"/>
          </a:xfrm>
          <a:prstGeom prst="rect">
            <a:avLst/>
          </a:prstGeom>
          <a:solidFill>
            <a:srgbClr val="CC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Titik tujuan menjadi permanen </a:t>
            </a:r>
            <a:r>
              <a:rPr lang="en-US" altLang="id-ID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iterasi dihentikan</a:t>
            </a:r>
            <a:endParaRPr lang="en-US" altLang="id-ID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urved Right Arrow 69"/>
          <p:cNvSpPr>
            <a:spLocks noChangeArrowheads="1"/>
          </p:cNvSpPr>
          <p:nvPr/>
        </p:nvSpPr>
        <p:spPr bwMode="auto">
          <a:xfrm rot="795232" flipV="1">
            <a:off x="447214" y="4742091"/>
            <a:ext cx="411163" cy="1341438"/>
          </a:xfrm>
          <a:prstGeom prst="curvedRightArrow">
            <a:avLst>
              <a:gd name="adj1" fmla="val 35148"/>
              <a:gd name="adj2" fmla="val 103722"/>
              <a:gd name="adj3" fmla="val 44949"/>
            </a:avLst>
          </a:prstGeom>
          <a:solidFill>
            <a:srgbClr val="F5EBC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20364" y="4180116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Pilih</a:t>
            </a:r>
            <a:r>
              <a:rPr lang="en-US" altLang="id-ID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V3 </a:t>
            </a:r>
            <a:r>
              <a:rPr lang="en-US" altLang="id-ID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altLang="id-ID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V4</a:t>
            </a:r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677334" y="87087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</p:spTree>
    <p:extLst>
      <p:ext uri="{BB962C8B-B14F-4D97-AF65-F5344CB8AC3E}">
        <p14:creationId xmlns:p14="http://schemas.microsoft.com/office/powerpoint/2010/main" val="41673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build="p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 animBg="1"/>
      <p:bldP spid="70" grpId="0" animBg="1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03202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26458"/>
            <a:ext cx="771455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0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20479" y="370116"/>
            <a:ext cx="8839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>
                <a:solidFill>
                  <a:srgbClr val="FF0000"/>
                </a:solidFill>
                <a:latin typeface="Arial" charset="0"/>
              </a:rPr>
              <a:t>Contoh  8.14 : Jalur Terpendek Algoritma Dijkstraa</a:t>
            </a:r>
            <a:endParaRPr lang="en-GB" sz="2800" b="1" kern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687279" y="1132116"/>
            <a:ext cx="2019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rPr>
              <a:t>Tabel Iterasi :</a:t>
            </a:r>
            <a:endParaRPr kumimoji="0" lang="id-ID" altLang="id-ID" sz="2400" b="1" i="0" u="none" strike="noStrike" kern="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801438"/>
              </p:ext>
            </p:extLst>
          </p:nvPr>
        </p:nvGraphicFramePr>
        <p:xfrm>
          <a:off x="3592279" y="1132116"/>
          <a:ext cx="5410200" cy="2967040"/>
        </p:xfrm>
        <a:graphic>
          <a:graphicData uri="http://schemas.openxmlformats.org/drawingml/2006/table">
            <a:tbl>
              <a:tblPr firstRow="1" bandRow="1"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Iterasi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D(1)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D(2)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D(3)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D(4)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D(5)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D(6)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D(7)</a:t>
                      </a:r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0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0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3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9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2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9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10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4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3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9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9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13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4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endParaRPr lang="id-ID" sz="18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9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13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5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11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17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8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6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15</a:t>
                      </a:r>
                      <a:endParaRPr lang="id-ID" sz="1800" b="1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ight Bracket 6"/>
          <p:cNvSpPr/>
          <p:nvPr/>
        </p:nvSpPr>
        <p:spPr bwMode="auto">
          <a:xfrm>
            <a:off x="8850079" y="3570516"/>
            <a:ext cx="228600" cy="38100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8" name="Right Bracket 7"/>
          <p:cNvSpPr/>
          <p:nvPr/>
        </p:nvSpPr>
        <p:spPr bwMode="auto">
          <a:xfrm flipH="1">
            <a:off x="7630879" y="3189516"/>
            <a:ext cx="228600" cy="38100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9" name="Right Bracket 8"/>
          <p:cNvSpPr/>
          <p:nvPr/>
        </p:nvSpPr>
        <p:spPr bwMode="auto">
          <a:xfrm>
            <a:off x="6716479" y="2427516"/>
            <a:ext cx="152400" cy="76200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0" name="Right Bracket 9"/>
          <p:cNvSpPr/>
          <p:nvPr/>
        </p:nvSpPr>
        <p:spPr bwMode="auto">
          <a:xfrm flipH="1">
            <a:off x="7021279" y="2046516"/>
            <a:ext cx="152400" cy="38100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" name="Right Bracket 10"/>
          <p:cNvSpPr/>
          <p:nvPr/>
        </p:nvSpPr>
        <p:spPr bwMode="auto">
          <a:xfrm flipH="1">
            <a:off x="5040079" y="1665516"/>
            <a:ext cx="228600" cy="381000"/>
          </a:xfrm>
          <a:prstGeom prst="rightBracket">
            <a:avLst>
              <a:gd name="adj" fmla="val 0"/>
            </a:avLst>
          </a:prstGeom>
          <a:noFill/>
          <a:ln w="12700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" name="Right Bracket 29"/>
          <p:cNvSpPr>
            <a:spLocks/>
          </p:cNvSpPr>
          <p:nvPr/>
        </p:nvSpPr>
        <p:spPr bwMode="auto">
          <a:xfrm flipH="1">
            <a:off x="6335479" y="2808516"/>
            <a:ext cx="228600" cy="381000"/>
          </a:xfrm>
          <a:prstGeom prst="rightBracket">
            <a:avLst>
              <a:gd name="adj" fmla="val 0"/>
            </a:avLst>
          </a:prstGeom>
          <a:noFill/>
          <a:ln w="12700" algn="ctr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187182"/>
              </p:ext>
            </p:extLst>
          </p:nvPr>
        </p:nvGraphicFramePr>
        <p:xfrm>
          <a:off x="849079" y="4865916"/>
          <a:ext cx="8382000" cy="1011238"/>
        </p:xfrm>
        <a:graphic>
          <a:graphicData uri="http://schemas.openxmlformats.org/drawingml/2006/table">
            <a:tbl>
              <a:tblPr firstRow="1" bandRow="1"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9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l"/>
                      <a:r>
                        <a:rPr lang="en-US" sz="1800"/>
                        <a:t>Iterasi ke -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/>
                        <a:t>0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1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2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3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4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5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6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l"/>
                      <a:r>
                        <a:rPr lang="en-US" sz="1800" b="1"/>
                        <a:t>Titik</a:t>
                      </a:r>
                      <a:r>
                        <a:rPr lang="en-US" sz="1800" b="1" baseline="0"/>
                        <a:t> </a:t>
                      </a:r>
                    </a:p>
                    <a:p>
                      <a:pPr algn="l"/>
                      <a:r>
                        <a:rPr lang="en-US" sz="1800" b="1" baseline="0"/>
                        <a:t>Permanen</a:t>
                      </a:r>
                      <a:endParaRPr lang="id-ID" sz="1800" b="1"/>
                    </a:p>
                  </a:txBody>
                  <a:tcPr marT="45734" marB="45734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v1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v2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v5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v3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v4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v6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1800" b="1"/>
                        <a:t>v7</a:t>
                      </a:r>
                      <a:endParaRPr lang="id-ID" sz="1800" b="1"/>
                    </a:p>
                  </a:txBody>
                  <a:tcPr marT="45734" marB="45734" anchor="ctr" anchorCtr="1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B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Straight Arrow Connector 20"/>
          <p:cNvCxnSpPr>
            <a:cxnSpLocks noChangeShapeType="1"/>
          </p:cNvCxnSpPr>
          <p:nvPr/>
        </p:nvCxnSpPr>
        <p:spPr bwMode="auto">
          <a:xfrm>
            <a:off x="7859479" y="5550129"/>
            <a:ext cx="533400" cy="1587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7326079" y="4180116"/>
            <a:ext cx="1981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</a:rPr>
              <a:t>Jalur dipakai krn D(7) berubah dr 17 </a:t>
            </a: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  <a:sym typeface="Wingdings" pitchFamily="2" charset="2"/>
              </a:rPr>
              <a:t> 15</a:t>
            </a:r>
            <a:endParaRPr lang="en-US">
              <a:solidFill>
                <a:srgbClr val="006600">
                  <a:lumMod val="75000"/>
                </a:srgbClr>
              </a:solidFill>
              <a:latin typeface="Arial Narrow"/>
            </a:endParaRPr>
          </a:p>
        </p:txBody>
      </p:sp>
      <p:sp>
        <p:nvSpPr>
          <p:cNvPr id="16" name="Arc 15"/>
          <p:cNvSpPr/>
          <p:nvPr/>
        </p:nvSpPr>
        <p:spPr bwMode="auto">
          <a:xfrm>
            <a:off x="9002479" y="3799116"/>
            <a:ext cx="304800" cy="685800"/>
          </a:xfrm>
          <a:prstGeom prst="arc">
            <a:avLst>
              <a:gd name="adj1" fmla="val 16192423"/>
              <a:gd name="adj2" fmla="val 4928760"/>
            </a:avLst>
          </a:prstGeom>
          <a:noFill/>
          <a:ln w="19050" cap="flat" cmpd="sng" algn="ctr">
            <a:solidFill>
              <a:srgbClr val="3333CC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7707080" y="5170716"/>
            <a:ext cx="762000" cy="3175"/>
          </a:xfrm>
          <a:prstGeom prst="line">
            <a:avLst/>
          </a:prstGeom>
          <a:solidFill>
            <a:srgbClr val="F5EBC1"/>
          </a:solidFill>
          <a:ln w="9525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30"/>
          <p:cNvCxnSpPr>
            <a:cxnSpLocks noChangeShapeType="1"/>
          </p:cNvCxnSpPr>
          <p:nvPr/>
        </p:nvCxnSpPr>
        <p:spPr bwMode="auto">
          <a:xfrm>
            <a:off x="6868879" y="5550129"/>
            <a:ext cx="533400" cy="1587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487879" y="5896204"/>
            <a:ext cx="19812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</a:rPr>
              <a:t>Jalur dipakai krn D(6) berubah dr 13 </a:t>
            </a: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  <a:sym typeface="Wingdings" pitchFamily="2" charset="2"/>
              </a:rPr>
              <a:t> 11</a:t>
            </a:r>
            <a:endParaRPr lang="en-US">
              <a:solidFill>
                <a:srgbClr val="006600">
                  <a:lumMod val="75000"/>
                </a:srgbClr>
              </a:solidFill>
              <a:latin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 rot="16200000" flipH="1">
            <a:off x="6906980" y="5742216"/>
            <a:ext cx="379412" cy="1587"/>
          </a:xfrm>
          <a:prstGeom prst="line">
            <a:avLst/>
          </a:prstGeom>
          <a:solidFill>
            <a:srgbClr val="F5EBC1"/>
          </a:solidFill>
          <a:ln w="9525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Freeform 38"/>
          <p:cNvSpPr>
            <a:spLocks noChangeArrowheads="1"/>
          </p:cNvSpPr>
          <p:nvPr/>
        </p:nvSpPr>
        <p:spPr bwMode="auto">
          <a:xfrm>
            <a:off x="6962542" y="3341916"/>
            <a:ext cx="668337" cy="2136775"/>
          </a:xfrm>
          <a:custGeom>
            <a:avLst/>
            <a:gdLst>
              <a:gd name="T0" fmla="*/ 21412 w 956110"/>
              <a:gd name="T1" fmla="*/ 2136673 h 2136808"/>
              <a:gd name="T2" fmla="*/ 23019 w 956110"/>
              <a:gd name="T3" fmla="*/ 596730 h 2136808"/>
              <a:gd name="T4" fmla="*/ 159525 w 956110"/>
              <a:gd name="T5" fmla="*/ 0 h 2136808"/>
              <a:gd name="T6" fmla="*/ 0 60000 65536"/>
              <a:gd name="T7" fmla="*/ 0 60000 65536"/>
              <a:gd name="T8" fmla="*/ 0 60000 65536"/>
              <a:gd name="T9" fmla="*/ 0 w 956110"/>
              <a:gd name="T10" fmla="*/ 0 h 2136808"/>
              <a:gd name="T11" fmla="*/ 956110 w 956110"/>
              <a:gd name="T12" fmla="*/ 2136808 h 21368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56110" h="2136808">
                <a:moveTo>
                  <a:pt x="128337" y="2136808"/>
                </a:moveTo>
                <a:cubicBezTo>
                  <a:pt x="64168" y="1544854"/>
                  <a:pt x="0" y="952901"/>
                  <a:pt x="137962" y="596766"/>
                </a:cubicBezTo>
                <a:cubicBezTo>
                  <a:pt x="275924" y="240631"/>
                  <a:pt x="616017" y="120315"/>
                  <a:pt x="956110" y="0"/>
                </a:cubicBezTo>
              </a:path>
            </a:pathLst>
          </a:custGeom>
          <a:noFill/>
          <a:ln w="19050" algn="ctr">
            <a:solidFill>
              <a:srgbClr val="3333CC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22" name="Straight Arrow Connector 39"/>
          <p:cNvCxnSpPr>
            <a:cxnSpLocks noChangeShapeType="1"/>
          </p:cNvCxnSpPr>
          <p:nvPr/>
        </p:nvCxnSpPr>
        <p:spPr bwMode="auto">
          <a:xfrm>
            <a:off x="5802079" y="5550129"/>
            <a:ext cx="533400" cy="158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5116279" y="4180116"/>
            <a:ext cx="20574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0000"/>
                </a:solidFill>
                <a:latin typeface="Arial Narrow"/>
              </a:rPr>
              <a:t>Jalur tdk dipakai krn D(4) tetap dr 9 </a:t>
            </a:r>
            <a:r>
              <a:rPr lang="en-US">
                <a:solidFill>
                  <a:srgbClr val="FF0000"/>
                </a:solidFill>
                <a:latin typeface="Arial Narrow"/>
                <a:sym typeface="Wingdings" pitchFamily="2" charset="2"/>
              </a:rPr>
              <a:t> 9</a:t>
            </a:r>
            <a:endParaRPr lang="en-US">
              <a:solidFill>
                <a:srgbClr val="FF0000"/>
              </a:solidFill>
              <a:latin typeface="Arial Narrow"/>
            </a:endParaRPr>
          </a:p>
        </p:txBody>
      </p:sp>
      <p:cxnSp>
        <p:nvCxnSpPr>
          <p:cNvPr id="24" name="Straight Connector 41"/>
          <p:cNvCxnSpPr>
            <a:cxnSpLocks noChangeShapeType="1"/>
          </p:cNvCxnSpPr>
          <p:nvPr/>
        </p:nvCxnSpPr>
        <p:spPr bwMode="auto">
          <a:xfrm rot="5400000" flipH="1" flipV="1">
            <a:off x="5649680" y="5170716"/>
            <a:ext cx="762000" cy="3175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Arc 24"/>
          <p:cNvSpPr/>
          <p:nvPr/>
        </p:nvSpPr>
        <p:spPr bwMode="auto">
          <a:xfrm flipH="1">
            <a:off x="6030679" y="3037116"/>
            <a:ext cx="533400" cy="1219200"/>
          </a:xfrm>
          <a:prstGeom prst="arc">
            <a:avLst>
              <a:gd name="adj1" fmla="val 16192423"/>
              <a:gd name="adj2" fmla="val 4928760"/>
            </a:avLst>
          </a:prstGeom>
          <a:noFill/>
          <a:ln w="19050" cap="flat" cmpd="sng" algn="ctr">
            <a:solidFill>
              <a:srgbClr val="990000"/>
            </a:solidFill>
            <a:prstDash val="solid"/>
            <a:round/>
            <a:headEnd type="triangle" w="med" len="med"/>
            <a:tailEnd type="none" w="lg" len="lg"/>
          </a:ln>
          <a:effectLst/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Arc 25"/>
          <p:cNvSpPr/>
          <p:nvPr/>
        </p:nvSpPr>
        <p:spPr bwMode="auto">
          <a:xfrm rot="5400000">
            <a:off x="5230579" y="4827816"/>
            <a:ext cx="533400" cy="1828800"/>
          </a:xfrm>
          <a:prstGeom prst="arc">
            <a:avLst>
              <a:gd name="adj1" fmla="val 16192423"/>
              <a:gd name="adj2" fmla="val 5349474"/>
            </a:avLst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lg" len="lg"/>
          </a:ln>
          <a:effectLst/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06679" y="5932716"/>
            <a:ext cx="1981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</a:rPr>
              <a:t>Jalur dipakai krn D(4) berubah dr 10 </a:t>
            </a: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  <a:sym typeface="Wingdings" pitchFamily="2" charset="2"/>
              </a:rPr>
              <a:t> 9</a:t>
            </a:r>
            <a:endParaRPr lang="en-US">
              <a:solidFill>
                <a:srgbClr val="006600">
                  <a:lumMod val="75000"/>
                </a:srgbClr>
              </a:solidFill>
              <a:latin typeface="Arial Narrow"/>
            </a:endParaRPr>
          </a:p>
        </p:txBody>
      </p:sp>
      <p:sp>
        <p:nvSpPr>
          <p:cNvPr id="28" name="Freeform 45"/>
          <p:cNvSpPr>
            <a:spLocks noChangeArrowheads="1"/>
          </p:cNvSpPr>
          <p:nvPr/>
        </p:nvSpPr>
        <p:spPr bwMode="auto">
          <a:xfrm>
            <a:off x="5497279" y="2925991"/>
            <a:ext cx="1974850" cy="3089275"/>
          </a:xfrm>
          <a:custGeom>
            <a:avLst/>
            <a:gdLst>
              <a:gd name="T0" fmla="*/ 0 w 2152850"/>
              <a:gd name="T1" fmla="*/ 3087967 h 3089710"/>
              <a:gd name="T2" fmla="*/ 1225833 w 2152850"/>
              <a:gd name="T3" fmla="*/ 788828 h 3089710"/>
              <a:gd name="T4" fmla="*/ 1038206 w 2152850"/>
              <a:gd name="T5" fmla="*/ 0 h 3089710"/>
              <a:gd name="T6" fmla="*/ 0 60000 65536"/>
              <a:gd name="T7" fmla="*/ 0 60000 65536"/>
              <a:gd name="T8" fmla="*/ 0 60000 65536"/>
              <a:gd name="T9" fmla="*/ 0 w 2152850"/>
              <a:gd name="T10" fmla="*/ 0 h 3089710"/>
              <a:gd name="T11" fmla="*/ 2152850 w 2152850"/>
              <a:gd name="T12" fmla="*/ 3089710 h 30897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2850" h="3089710">
                <a:moveTo>
                  <a:pt x="0" y="3089710"/>
                </a:moveTo>
                <a:cubicBezTo>
                  <a:pt x="810126" y="2196967"/>
                  <a:pt x="1620252" y="1304224"/>
                  <a:pt x="1886551" y="789272"/>
                </a:cubicBezTo>
                <a:cubicBezTo>
                  <a:pt x="2152850" y="274320"/>
                  <a:pt x="1875321" y="137160"/>
                  <a:pt x="1597793" y="0"/>
                </a:cubicBezTo>
              </a:path>
            </a:pathLst>
          </a:custGeom>
          <a:noFill/>
          <a:ln w="12700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29" name="Straight Arrow Connector 46"/>
          <p:cNvCxnSpPr>
            <a:cxnSpLocks noChangeShapeType="1"/>
          </p:cNvCxnSpPr>
          <p:nvPr/>
        </p:nvCxnSpPr>
        <p:spPr bwMode="auto">
          <a:xfrm>
            <a:off x="3744679" y="5550129"/>
            <a:ext cx="533400" cy="1587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2677879" y="4180116"/>
            <a:ext cx="2362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</a:rPr>
              <a:t>Jalur dipakai krn D(5) berubah dr kosong </a:t>
            </a: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  <a:sym typeface="Wingdings" pitchFamily="2" charset="2"/>
              </a:rPr>
              <a:t> 4</a:t>
            </a:r>
            <a:endParaRPr lang="en-US">
              <a:solidFill>
                <a:srgbClr val="006600">
                  <a:lumMod val="75000"/>
                </a:srgbClr>
              </a:solidFill>
              <a:latin typeface="Arial Narrow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rot="5400000" flipH="1" flipV="1">
            <a:off x="3592280" y="5170716"/>
            <a:ext cx="762000" cy="3175"/>
          </a:xfrm>
          <a:prstGeom prst="line">
            <a:avLst/>
          </a:prstGeom>
          <a:solidFill>
            <a:srgbClr val="F5EBC1"/>
          </a:solidFill>
          <a:ln w="9525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49"/>
          <p:cNvSpPr>
            <a:spLocks noChangeArrowheads="1"/>
          </p:cNvSpPr>
          <p:nvPr/>
        </p:nvSpPr>
        <p:spPr bwMode="auto">
          <a:xfrm>
            <a:off x="4530492" y="2022704"/>
            <a:ext cx="2503487" cy="2317750"/>
          </a:xfrm>
          <a:custGeom>
            <a:avLst/>
            <a:gdLst>
              <a:gd name="T0" fmla="*/ 0 w 2502569"/>
              <a:gd name="T1" fmla="*/ 2316748 h 2318084"/>
              <a:gd name="T2" fmla="*/ 1156731 w 2502569"/>
              <a:gd name="T3" fmla="*/ 373565 h 2318084"/>
              <a:gd name="T4" fmla="*/ 2506244 w 2502569"/>
              <a:gd name="T5" fmla="*/ 75354 h 2318084"/>
              <a:gd name="T6" fmla="*/ 0 60000 65536"/>
              <a:gd name="T7" fmla="*/ 0 60000 65536"/>
              <a:gd name="T8" fmla="*/ 0 60000 65536"/>
              <a:gd name="T9" fmla="*/ 0 w 2502569"/>
              <a:gd name="T10" fmla="*/ 0 h 2318084"/>
              <a:gd name="T11" fmla="*/ 2502569 w 2502569"/>
              <a:gd name="T12" fmla="*/ 2318084 h 23180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02569" h="2318084">
                <a:moveTo>
                  <a:pt x="0" y="2318084"/>
                </a:moveTo>
                <a:cubicBezTo>
                  <a:pt x="368968" y="1532823"/>
                  <a:pt x="737937" y="747562"/>
                  <a:pt x="1155032" y="373781"/>
                </a:cubicBezTo>
                <a:cubicBezTo>
                  <a:pt x="1572127" y="0"/>
                  <a:pt x="2037348" y="37699"/>
                  <a:pt x="2502569" y="75398"/>
                </a:cubicBezTo>
              </a:path>
            </a:pathLst>
          </a:custGeom>
          <a:noFill/>
          <a:ln w="12700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33" name="Straight Arrow Connector 50"/>
          <p:cNvCxnSpPr>
            <a:cxnSpLocks noChangeShapeType="1"/>
          </p:cNvCxnSpPr>
          <p:nvPr/>
        </p:nvCxnSpPr>
        <p:spPr bwMode="auto">
          <a:xfrm>
            <a:off x="2754079" y="5551716"/>
            <a:ext cx="533400" cy="1588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1687279" y="5897791"/>
            <a:ext cx="2286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</a:rPr>
              <a:t>Jalur dipakai krn D(2) berubah dr kosong </a:t>
            </a:r>
            <a:r>
              <a:rPr lang="en-US">
                <a:solidFill>
                  <a:srgbClr val="006600">
                    <a:lumMod val="75000"/>
                  </a:srgbClr>
                </a:solidFill>
                <a:latin typeface="Arial Narrow"/>
                <a:sym typeface="Wingdings" pitchFamily="2" charset="2"/>
              </a:rPr>
              <a:t> 3</a:t>
            </a:r>
            <a:endParaRPr lang="en-US">
              <a:solidFill>
                <a:srgbClr val="006600">
                  <a:lumMod val="75000"/>
                </a:srgbClr>
              </a:solidFill>
              <a:latin typeface="Arial Narrow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16200000" flipH="1">
            <a:off x="2792179" y="5743804"/>
            <a:ext cx="379413" cy="1587"/>
          </a:xfrm>
          <a:prstGeom prst="line">
            <a:avLst/>
          </a:prstGeom>
          <a:solidFill>
            <a:srgbClr val="F5EBC1"/>
          </a:solidFill>
          <a:ln w="9525" cap="flat" cmpd="sng" algn="ctr">
            <a:solidFill>
              <a:srgbClr val="006600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Freeform 53"/>
          <p:cNvSpPr>
            <a:spLocks noChangeArrowheads="1"/>
          </p:cNvSpPr>
          <p:nvPr/>
        </p:nvSpPr>
        <p:spPr bwMode="auto">
          <a:xfrm>
            <a:off x="2677879" y="1940154"/>
            <a:ext cx="2305050" cy="4144962"/>
          </a:xfrm>
          <a:custGeom>
            <a:avLst/>
            <a:gdLst>
              <a:gd name="T0" fmla="*/ 16957 w 2945331"/>
              <a:gd name="T1" fmla="*/ 4144008 h 4145280"/>
              <a:gd name="T2" fmla="*/ 141303 w 2945331"/>
              <a:gd name="T3" fmla="*/ 689598 h 4145280"/>
              <a:gd name="T4" fmla="*/ 864776 w 2945331"/>
              <a:gd name="T5" fmla="*/ 6417 h 4145280"/>
              <a:gd name="T6" fmla="*/ 0 60000 65536"/>
              <a:gd name="T7" fmla="*/ 0 60000 65536"/>
              <a:gd name="T8" fmla="*/ 0 60000 65536"/>
              <a:gd name="T9" fmla="*/ 0 w 2945331"/>
              <a:gd name="T10" fmla="*/ 0 h 4145280"/>
              <a:gd name="T11" fmla="*/ 2945331 w 2945331"/>
              <a:gd name="T12" fmla="*/ 4145280 h 41452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45331" h="4145280">
                <a:moveTo>
                  <a:pt x="57752" y="4145280"/>
                </a:moveTo>
                <a:cubicBezTo>
                  <a:pt x="28876" y="2762450"/>
                  <a:pt x="0" y="1379621"/>
                  <a:pt x="481263" y="689810"/>
                </a:cubicBezTo>
                <a:cubicBezTo>
                  <a:pt x="962526" y="0"/>
                  <a:pt x="1953928" y="3208"/>
                  <a:pt x="2945331" y="6417"/>
                </a:cubicBezTo>
              </a:path>
            </a:pathLst>
          </a:custGeom>
          <a:noFill/>
          <a:ln w="12700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0479" y="2198916"/>
            <a:ext cx="2895600" cy="1631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7030A0"/>
                </a:solidFill>
                <a:latin typeface="Arial Narrow"/>
              </a:rPr>
              <a:t>Jalur terpendek dari v1 ke v7 adalah  v1 </a:t>
            </a:r>
            <a:r>
              <a:rPr lang="en-US" sz="2000">
                <a:solidFill>
                  <a:srgbClr val="7030A0"/>
                </a:solidFill>
                <a:latin typeface="Arial Narrow"/>
                <a:sym typeface="Wingdings" pitchFamily="2" charset="2"/>
              </a:rPr>
              <a:t> v2  v5  v4  v6  v7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7030A0"/>
              </a:solidFill>
              <a:latin typeface="Arial Narrow"/>
              <a:sym typeface="Wingdings" pitchFamily="2" charset="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7030A0"/>
                </a:solidFill>
                <a:latin typeface="Arial Narrow"/>
                <a:sym typeface="Wingdings" pitchFamily="2" charset="2"/>
              </a:rPr>
              <a:t>Dengan jarak terpendek = 15</a:t>
            </a:r>
            <a:endParaRPr lang="en-US" sz="2000">
              <a:solidFill>
                <a:srgbClr val="7030A0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697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 animBg="1"/>
      <p:bldP spid="19" grpId="0"/>
      <p:bldP spid="21" grpId="0" animBg="1"/>
      <p:bldP spid="23" grpId="0"/>
      <p:bldP spid="25" grpId="0" animBg="1"/>
      <p:bldP spid="26" grpId="0" animBg="1"/>
      <p:bldP spid="27" grpId="0"/>
      <p:bldP spid="28" grpId="0" animBg="1"/>
      <p:bldP spid="30" grpId="0"/>
      <p:bldP spid="32" grpId="0" animBg="1"/>
      <p:bldP spid="34" grpId="0"/>
      <p:bldP spid="36" grpId="0" animBg="1"/>
      <p:bldP spid="37" grpId="0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7788</TotalTime>
  <Words>811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Calibri</vt:lpstr>
      <vt:lpstr>Times New Roman</vt:lpstr>
      <vt:lpstr>Trebuchet MS</vt:lpstr>
      <vt:lpstr>Wingdings 3</vt:lpstr>
      <vt:lpstr>Facet</vt:lpstr>
      <vt:lpstr>Riset Operasional Pertemuan 12:  “Model Jaringan (Lanjutan) – File ke 1”</vt:lpstr>
      <vt:lpstr>8.3 Jalur Terpendek</vt:lpstr>
      <vt:lpstr>8.3.1 Algoritma Djikstraa</vt:lpstr>
      <vt:lpstr>PowerPoint Presentation</vt:lpstr>
      <vt:lpstr>PowerPoint Presentation</vt:lpstr>
      <vt:lpstr>Contoh 8.14</vt:lpstr>
      <vt:lpstr>Penyelesaian</vt:lpstr>
      <vt:lpstr>Penyelesaian</vt:lpstr>
      <vt:lpstr>PowerPoint Presentation</vt:lpstr>
      <vt:lpstr>Contoh 8.15</vt:lpstr>
      <vt:lpstr>Penyelesaian</vt:lpstr>
      <vt:lpstr>8.3.2 Algoritma Warshall</vt:lpstr>
      <vt:lpstr>PowerPoint Presentation</vt:lpstr>
      <vt:lpstr>PowerPoint Presentation</vt:lpstr>
      <vt:lpstr>PowerPoint Presentation</vt:lpstr>
      <vt:lpstr>Contoh 8.16</vt:lpstr>
      <vt:lpstr>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Lanjut ke File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533</cp:revision>
  <dcterms:created xsi:type="dcterms:W3CDTF">2016-07-29T15:07:22Z</dcterms:created>
  <dcterms:modified xsi:type="dcterms:W3CDTF">2020-10-27T08:19:29Z</dcterms:modified>
</cp:coreProperties>
</file>